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33"/>
  </p:normalViewPr>
  <p:slideViewPr>
    <p:cSldViewPr snapToGrid="0" snapToObjects="1">
      <p:cViewPr varScale="1">
        <p:scale>
          <a:sx n="46" d="100"/>
          <a:sy n="46" d="100"/>
        </p:scale>
        <p:origin x="21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55F42BF-903A-5746-AB44-019FB297B35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888A-F158-0542-B2E1-DD20FAB7726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dirty="0"/>
          </a:p>
        </p:txBody>
      </p:sp>
      <p:sp>
        <p:nvSpPr>
          <p:cNvPr id="4" name="Date Placeholder 3"/>
          <p:cNvSpPr>
            <a:spLocks noGrp="1"/>
          </p:cNvSpPr>
          <p:nvPr>
            <p:ph type="dt" sz="half" idx="10"/>
          </p:nvPr>
        </p:nvSpPr>
        <p:spPr/>
        <p:txBody>
          <a:bodyPr/>
          <a:lstStyle/>
          <a:p>
            <a:fld id="{455F42BF-903A-5746-AB44-019FB297B35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888A-F158-0542-B2E1-DD20FAB7726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dirty="0"/>
          </a:p>
        </p:txBody>
      </p:sp>
      <p:sp>
        <p:nvSpPr>
          <p:cNvPr id="4" name="Date Placeholder 3"/>
          <p:cNvSpPr>
            <a:spLocks noGrp="1"/>
          </p:cNvSpPr>
          <p:nvPr>
            <p:ph type="dt" sz="half" idx="10"/>
          </p:nvPr>
        </p:nvSpPr>
        <p:spPr/>
        <p:txBody>
          <a:bodyPr/>
          <a:lstStyle/>
          <a:p>
            <a:fld id="{455F42BF-903A-5746-AB44-019FB297B35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888A-F158-0542-B2E1-DD20FAB7726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dirty="0"/>
          </a:p>
        </p:txBody>
      </p:sp>
      <p:sp>
        <p:nvSpPr>
          <p:cNvPr id="4" name="Date Placeholder 3"/>
          <p:cNvSpPr>
            <a:spLocks noGrp="1"/>
          </p:cNvSpPr>
          <p:nvPr>
            <p:ph type="dt" sz="half" idx="10"/>
          </p:nvPr>
        </p:nvSpPr>
        <p:spPr/>
        <p:txBody>
          <a:bodyPr/>
          <a:lstStyle/>
          <a:p>
            <a:fld id="{455F42BF-903A-5746-AB44-019FB297B35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888A-F158-0542-B2E1-DD20FAB7726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endParaRPr lang="en-GB"/>
          </a:p>
        </p:txBody>
      </p:sp>
      <p:sp>
        <p:nvSpPr>
          <p:cNvPr id="4" name="Date Placeholder 3"/>
          <p:cNvSpPr>
            <a:spLocks noGrp="1"/>
          </p:cNvSpPr>
          <p:nvPr>
            <p:ph type="dt" sz="half" idx="10"/>
          </p:nvPr>
        </p:nvSpPr>
        <p:spPr/>
        <p:txBody>
          <a:bodyPr/>
          <a:lstStyle/>
          <a:p>
            <a:fld id="{455F42BF-903A-5746-AB44-019FB297B35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888A-F158-0542-B2E1-DD20FAB7726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dirty="0"/>
          </a:p>
        </p:txBody>
      </p:sp>
      <p:sp>
        <p:nvSpPr>
          <p:cNvPr id="5" name="Date Placeholder 4"/>
          <p:cNvSpPr>
            <a:spLocks noGrp="1"/>
          </p:cNvSpPr>
          <p:nvPr>
            <p:ph type="dt" sz="half" idx="10"/>
          </p:nvPr>
        </p:nvSpPr>
        <p:spPr/>
        <p:txBody>
          <a:bodyPr/>
          <a:lstStyle/>
          <a:p>
            <a:fld id="{455F42BF-903A-5746-AB44-019FB297B35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888A-F158-0542-B2E1-DD20FAB7726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endParaRPr lang="en-GB"/>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endParaRPr lang="en-GB"/>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dirty="0"/>
          </a:p>
        </p:txBody>
      </p:sp>
      <p:sp>
        <p:nvSpPr>
          <p:cNvPr id="7" name="Date Placeholder 6"/>
          <p:cNvSpPr>
            <a:spLocks noGrp="1"/>
          </p:cNvSpPr>
          <p:nvPr>
            <p:ph type="dt" sz="half" idx="10"/>
          </p:nvPr>
        </p:nvSpPr>
        <p:spPr/>
        <p:txBody>
          <a:bodyPr/>
          <a:lstStyle/>
          <a:p>
            <a:fld id="{455F42BF-903A-5746-AB44-019FB297B35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4888A-F158-0542-B2E1-DD20FAB7726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55F42BF-903A-5746-AB44-019FB297B35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4888A-F158-0542-B2E1-DD20FAB7726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F42BF-903A-5746-AB44-019FB297B35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888A-F158-0542-B2E1-DD20FAB7726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endParaRPr lang="en-GB"/>
          </a:p>
        </p:txBody>
      </p:sp>
      <p:sp>
        <p:nvSpPr>
          <p:cNvPr id="5" name="Date Placeholder 4"/>
          <p:cNvSpPr>
            <a:spLocks noGrp="1"/>
          </p:cNvSpPr>
          <p:nvPr>
            <p:ph type="dt" sz="half" idx="10"/>
          </p:nvPr>
        </p:nvSpPr>
        <p:spPr/>
        <p:txBody>
          <a:bodyPr/>
          <a:lstStyle/>
          <a:p>
            <a:fld id="{455F42BF-903A-5746-AB44-019FB297B35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888A-F158-0542-B2E1-DD20FAB7726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endParaRPr lang="en-GB"/>
          </a:p>
        </p:txBody>
      </p:sp>
      <p:sp>
        <p:nvSpPr>
          <p:cNvPr id="5" name="Date Placeholder 4"/>
          <p:cNvSpPr>
            <a:spLocks noGrp="1"/>
          </p:cNvSpPr>
          <p:nvPr>
            <p:ph type="dt" sz="half" idx="10"/>
          </p:nvPr>
        </p:nvSpPr>
        <p:spPr/>
        <p:txBody>
          <a:bodyPr/>
          <a:lstStyle/>
          <a:p>
            <a:fld id="{455F42BF-903A-5746-AB44-019FB297B35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888A-F158-0542-B2E1-DD20FAB7726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55F42BF-903A-5746-AB44-019FB297B359}" type="datetimeFigureOut">
              <a:rPr lang="en-US" smtClean="0"/>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AA4888A-F158-0542-B2E1-DD20FAB7726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hyperlink" Target="http://www.pacetools.in/" TargetMode="External"/><Relationship Id="rId2" Type="http://schemas.openxmlformats.org/officeDocument/2006/relationships/hyperlink" Target="http://www.lappuk.co.uk/" TargetMode="Externa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4000"/>
            <a:lum/>
          </a:blip>
          <a:srcRect/>
          <a:stretch>
            <a:fillRect l="-8000" r="-8000"/>
          </a:stretch>
        </a:blipFill>
        <a:effectLst/>
      </p:bgPr>
    </p:bg>
    <p:spTree>
      <p:nvGrpSpPr>
        <p:cNvPr id="1" name=""/>
        <p:cNvGrpSpPr/>
        <p:nvPr/>
      </p:nvGrpSpPr>
      <p:grpSpPr>
        <a:xfrm>
          <a:off x="0" y="0"/>
          <a:ext cx="0" cy="0"/>
          <a:chOff x="0" y="0"/>
          <a:chExt cx="0" cy="0"/>
        </a:xfrm>
      </p:grpSpPr>
      <p:sp>
        <p:nvSpPr>
          <p:cNvPr id="6" name="TextBox 5"/>
          <p:cNvSpPr txBox="1"/>
          <p:nvPr/>
        </p:nvSpPr>
        <p:spPr>
          <a:xfrm>
            <a:off x="430048" y="3432468"/>
            <a:ext cx="5997901" cy="6078587"/>
          </a:xfrm>
          <a:prstGeom prst="rect">
            <a:avLst/>
          </a:prstGeom>
          <a:noFill/>
        </p:spPr>
        <p:txBody>
          <a:bodyPr wrap="square" rtlCol="0">
            <a:spAutoFit/>
          </a:bodyPr>
          <a:lstStyle/>
          <a:p>
            <a:pPr algn="ctr"/>
            <a:r>
              <a:rPr lang="en-GB" sz="2000" b="1" dirty="0"/>
              <a:t>Bringing the Best Solutions </a:t>
            </a:r>
            <a:endParaRPr lang="en-GB" sz="2000" b="1" dirty="0"/>
          </a:p>
          <a:p>
            <a:pPr algn="ctr"/>
            <a:r>
              <a:rPr lang="en-GB" sz="2000" b="1" dirty="0"/>
              <a:t>and a Unique Proven Ethos to India</a:t>
            </a:r>
            <a:endParaRPr lang="en-GB" sz="2000" b="1" dirty="0"/>
          </a:p>
          <a:p>
            <a:endParaRPr lang="en-GB" sz="1100" dirty="0"/>
          </a:p>
          <a:p>
            <a:pPr algn="just"/>
            <a:r>
              <a:rPr lang="en-GB" sz="1300" dirty="0"/>
              <a:t>Flange working equipment supplier and global bolting training specialists LAPP Equipment UK Ltd, have teamed up with Indian tooling specialists Pace Assembly Tools, to further strengthen their global presence.</a:t>
            </a:r>
            <a:endParaRPr lang="en-GB" sz="1300" dirty="0"/>
          </a:p>
          <a:p>
            <a:pPr algn="just"/>
            <a:r>
              <a:rPr lang="en-GB" sz="1300" dirty="0"/>
              <a:t> </a:t>
            </a:r>
            <a:endParaRPr lang="en-GB" sz="1300" dirty="0"/>
          </a:p>
          <a:p>
            <a:pPr algn="just"/>
            <a:r>
              <a:rPr lang="en-GB" sz="1300" dirty="0"/>
              <a:t>LAPP Equipment UK Ltd have been supplying their UK and US made flange working globally for quite some time however, this development illustrates their commitment to accelerating their continued growth. Built upon their “Three T” principles of joint integrity assurance, “Training, Traceability &amp; Tooling”, LAPP Equipment UK Ltd are already a leading player in the industrial bolting and flange working sector across much of the world.</a:t>
            </a:r>
            <a:endParaRPr lang="en-GB" sz="1300" dirty="0"/>
          </a:p>
          <a:p>
            <a:pPr algn="just"/>
            <a:r>
              <a:rPr lang="en-GB" sz="1300" dirty="0"/>
              <a:t> </a:t>
            </a:r>
            <a:endParaRPr lang="en-GB" sz="1300" dirty="0"/>
          </a:p>
          <a:p>
            <a:pPr algn="just"/>
            <a:r>
              <a:rPr lang="en-GB" sz="1300" dirty="0"/>
              <a:t>As their name suggests, Pace Assembly Tools specialise in supplying industrial tooling in India to a broad range of sectors including, Oil &amp; Gas, Power Generation, Heavy Engineering and many more.</a:t>
            </a:r>
            <a:endParaRPr lang="en-GB" sz="1300" dirty="0"/>
          </a:p>
          <a:p>
            <a:pPr algn="just"/>
            <a:r>
              <a:rPr lang="en-GB" sz="1300" dirty="0"/>
              <a:t> </a:t>
            </a:r>
            <a:endParaRPr lang="en-GB" sz="1300" dirty="0"/>
          </a:p>
          <a:p>
            <a:pPr algn="just"/>
            <a:r>
              <a:rPr lang="en-GB" sz="1300" dirty="0"/>
              <a:t>Chris Stimpson, Global Sales Director for LAPP Equipment UK Ltd commented “We are delighted to be working with Pace Assembly Tools. Working with them will give us the edge required to make further strategic gains in a country with great potential for our products and services. We are all very excited about what the future will bring.”</a:t>
            </a:r>
            <a:endParaRPr lang="en-GB" sz="1300" dirty="0"/>
          </a:p>
          <a:p>
            <a:pPr algn="just"/>
            <a:r>
              <a:rPr lang="en-GB" sz="1300" dirty="0"/>
              <a:t> </a:t>
            </a:r>
            <a:endParaRPr lang="en-GB" sz="1300" dirty="0"/>
          </a:p>
          <a:p>
            <a:pPr algn="just"/>
            <a:r>
              <a:rPr lang="en-GB" sz="1300" dirty="0"/>
              <a:t>This is yet another great example of the commitment within LAPP Equipment UK Ltd to promote continued growth as a truly global organisation, bringing the very best solutions to their clients and providing a level of customer service second to none.</a:t>
            </a:r>
            <a:endParaRPr lang="en-GB" sz="1300" dirty="0"/>
          </a:p>
          <a:p>
            <a:pPr algn="just"/>
            <a:r>
              <a:rPr lang="en-GB" sz="1300" dirty="0"/>
              <a:t> </a:t>
            </a:r>
            <a:endParaRPr lang="en-GB" sz="1300" dirty="0"/>
          </a:p>
          <a:p>
            <a:pPr algn="just"/>
            <a:r>
              <a:rPr lang="en-GB" sz="1300" dirty="0"/>
              <a:t>For more information on both organisations visit </a:t>
            </a:r>
            <a:r>
              <a:rPr lang="en-GB" sz="1300" u="sng" dirty="0">
                <a:hlinkClick r:id="rId2"/>
              </a:rPr>
              <a:t>www.lappuk.co.uk</a:t>
            </a:r>
            <a:r>
              <a:rPr lang="en-GB" sz="1300" dirty="0"/>
              <a:t> and </a:t>
            </a:r>
            <a:r>
              <a:rPr lang="en-GB" sz="1300" u="sng" dirty="0">
                <a:hlinkClick r:id="rId3"/>
              </a:rPr>
              <a:t>www.pacetools.in</a:t>
            </a:r>
            <a:r>
              <a:rPr lang="en-GB" sz="1300" u="sng" dirty="0"/>
              <a:t> </a:t>
            </a:r>
            <a:r>
              <a:rPr lang="en-GB" sz="1300" dirty="0"/>
              <a:t>  </a:t>
            </a:r>
            <a:endParaRPr lang="en-GB" sz="1300" dirty="0"/>
          </a:p>
        </p:txBody>
      </p:sp>
      <p:grpSp>
        <p:nvGrpSpPr>
          <p:cNvPr id="4" name="Group 3"/>
          <p:cNvGrpSpPr/>
          <p:nvPr/>
        </p:nvGrpSpPr>
        <p:grpSpPr>
          <a:xfrm>
            <a:off x="407911" y="153060"/>
            <a:ext cx="6020584" cy="3279407"/>
            <a:chOff x="0" y="2621112"/>
            <a:chExt cx="6858000" cy="3857625"/>
          </a:xfrm>
        </p:grpSpPr>
        <p:grpSp>
          <p:nvGrpSpPr>
            <p:cNvPr id="5" name="Group 4"/>
            <p:cNvGrpSpPr/>
            <p:nvPr/>
          </p:nvGrpSpPr>
          <p:grpSpPr>
            <a:xfrm>
              <a:off x="0" y="2621112"/>
              <a:ext cx="6858000" cy="3857625"/>
              <a:chOff x="0" y="2621112"/>
              <a:chExt cx="6858000" cy="3857625"/>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21112"/>
                <a:ext cx="6858000" cy="3857625"/>
              </a:xfrm>
              <a:prstGeom prst="rect">
                <a:avLst/>
              </a:prstGeom>
            </p:spPr>
          </p:pic>
          <p:sp>
            <p:nvSpPr>
              <p:cNvPr id="9" name="Rectangle 8"/>
              <p:cNvSpPr/>
              <p:nvPr/>
            </p:nvSpPr>
            <p:spPr>
              <a:xfrm>
                <a:off x="5084233" y="5194232"/>
                <a:ext cx="1557867" cy="115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3743" y="4939891"/>
              <a:ext cx="1538846" cy="1538846"/>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1579</Words>
  <Application>WPS Presentation</Application>
  <PresentationFormat>A4 Paper (210x297 mm)</PresentationFormat>
  <Paragraphs>15</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SimSun</vt:lpstr>
      <vt:lpstr>Wingdings</vt:lpstr>
      <vt:lpstr>Calibri</vt:lpstr>
      <vt:lpstr>Microsoft YaHei</vt:lpstr>
      <vt:lpstr>Arial Unicode MS</vt:lpstr>
      <vt:lpstr>Calibri Light</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Naylor</dc:creator>
  <cp:lastModifiedBy>91729</cp:lastModifiedBy>
  <cp:revision>9</cp:revision>
  <dcterms:created xsi:type="dcterms:W3CDTF">2020-08-13T09:32:00Z</dcterms:created>
  <dcterms:modified xsi:type="dcterms:W3CDTF">2020-09-02T11:11:04Z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